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6" r:id="rId1"/>
    <p:sldMasterId id="2147483777" r:id="rId2"/>
  </p:sldMasterIdLst>
  <p:notesMasterIdLst>
    <p:notesMasterId r:id="rId21"/>
  </p:notesMasterIdLst>
  <p:sldIdLst>
    <p:sldId id="256" r:id="rId3"/>
    <p:sldId id="258" r:id="rId4"/>
    <p:sldId id="259" r:id="rId5"/>
    <p:sldId id="260" r:id="rId6"/>
    <p:sldId id="261" r:id="rId7"/>
    <p:sldId id="298" r:id="rId8"/>
    <p:sldId id="262" r:id="rId9"/>
    <p:sldId id="289" r:id="rId10"/>
    <p:sldId id="294" r:id="rId11"/>
    <p:sldId id="291" r:id="rId12"/>
    <p:sldId id="293" r:id="rId13"/>
    <p:sldId id="292" r:id="rId14"/>
    <p:sldId id="263" r:id="rId15"/>
    <p:sldId id="296" r:id="rId16"/>
    <p:sldId id="266" r:id="rId17"/>
    <p:sldId id="297" r:id="rId18"/>
    <p:sldId id="299" r:id="rId19"/>
    <p:sldId id="288" r:id="rId20"/>
  </p:sldIdLst>
  <p:sldSz cx="9144000" cy="5143500" type="screen16x9"/>
  <p:notesSz cx="6858000" cy="9144000"/>
  <p:embeddedFontLst>
    <p:embeddedFont>
      <p:font typeface="Google Sans" panose="020B0600000101010101" charset="0"/>
      <p:regular r:id="rId22"/>
      <p:bold r:id="rId23"/>
      <p:italic r:id="rId24"/>
      <p:boldItalic r:id="rId25"/>
    </p:embeddedFont>
    <p:embeddedFont>
      <p:font typeface="Helvetica Neue" panose="020B0600000101010101" charset="0"/>
      <p:regular r:id="rId26"/>
      <p:bold r:id="rId27"/>
      <p:italic r:id="rId28"/>
      <p:boldItalic r:id="rId29"/>
    </p:embeddedFont>
    <p:embeddedFont>
      <p:font typeface="Open Sans Light" panose="020B0306030504020204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Light" panose="02000000000000000000" pitchFamily="2" charset="0"/>
      <p:regular r:id="rId38"/>
      <p:bold r:id="rId39"/>
      <p:italic r:id="rId40"/>
      <p:boldItalic r:id="rId41"/>
    </p:embeddedFont>
    <p:embeddedFont>
      <p:font typeface="Roboto Mono" panose="020B0600000101010101" charset="0"/>
      <p:regular r:id="rId42"/>
      <p:bold r:id="rId43"/>
      <p:italic r:id="rId44"/>
      <p:boldItalic r:id="rId45"/>
    </p:embeddedFont>
    <p:embeddedFont>
      <p:font typeface="Roboto Mono Light" panose="020B0600000101010101" charset="0"/>
      <p:regular r:id="rId46"/>
      <p:bold r:id="rId47"/>
      <p:italic r:id="rId48"/>
      <p:boldItalic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E709B0-D16D-41AF-80E7-E20CF53E0020}">
  <a:tblStyle styleId="{8EE709B0-D16D-41AF-80E7-E20CF53E00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8" d="100"/>
          <a:sy n="198" d="100"/>
        </p:scale>
        <p:origin x="71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8" Type="http://schemas.openxmlformats.org/officeDocument/2006/relationships/slide" Target="slides/slide6.xml"/><Relationship Id="rId51" Type="http://schemas.openxmlformats.org/officeDocument/2006/relationships/font" Target="fonts/font30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e49742c218_0_9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e49742c218_0_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50cf2b245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50cf2b245_0_7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797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49742c218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</p:txBody>
      </p:sp>
      <p:sp>
        <p:nvSpPr>
          <p:cNvPr id="554" name="Google Shape;554;ge49742c218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567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50cf2b245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50cf2b245_0_7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452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e49742c218_0_28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0" name="Google Shape;570;ge49742c218_0_2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e49742c218_0_28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0" name="Google Shape;570;ge49742c218_0_2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4664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46828bfc3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46828bfc3b_0_1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46828bfc3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46828bfc3b_0_1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250349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46828bfc3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46828bfc3b_0_1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117526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e50cf2b245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e50cf2b245_0_6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50cf2b245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e50cf2b245_0_7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46828bfc3b_0_7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146828bfc3b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50cf2b245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50cf2b245_0_7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49742c218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</p:txBody>
      </p:sp>
      <p:sp>
        <p:nvSpPr>
          <p:cNvPr id="554" name="Google Shape;554;ge49742c218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49742c218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</p:txBody>
      </p:sp>
      <p:sp>
        <p:nvSpPr>
          <p:cNvPr id="554" name="Google Shape;554;ge49742c218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171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e49742c218_0_27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561" name="Google Shape;561;ge49742c218_0_2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49742c218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</p:txBody>
      </p:sp>
      <p:sp>
        <p:nvSpPr>
          <p:cNvPr id="554" name="Google Shape;554;ge49742c218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9294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49742c218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</p:txBody>
      </p:sp>
      <p:sp>
        <p:nvSpPr>
          <p:cNvPr id="554" name="Google Shape;554;ge49742c218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3219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Green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Yellow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0" y="0"/>
            <a:ext cx="1125000" cy="29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ubTitle" idx="2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">
  <p:cSld name="Quot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Blue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Green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Red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Yellow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Green 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Red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Yellow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435150" y="1198294"/>
            <a:ext cx="82149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Blue">
  <p:cSld name="Quot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Red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2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Yellow">
  <p:cSld name="Quote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Green">
  <p:cSld name="Quote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Red">
  <p:cSld name="Quote_3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">
  <p:cSld name="Presentation Title"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Yellow 1">
  <p:cSld name="Title, Subtitle, &amp; Bullets_1_2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ubTitle" idx="2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Blue 1">
  <p:cSld name="Quote_3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01">
  <p:cSld name="SECTION_HEADER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9"/>
          <p:cNvSpPr txBox="1">
            <a:spLocks noGrp="1"/>
          </p:cNvSpPr>
          <p:nvPr>
            <p:ph type="title"/>
          </p:nvPr>
        </p:nvSpPr>
        <p:spPr>
          <a:xfrm>
            <a:off x="281422" y="2451875"/>
            <a:ext cx="8520600" cy="5748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title" idx="2"/>
          </p:nvPr>
        </p:nvSpPr>
        <p:spPr>
          <a:xfrm>
            <a:off x="311700" y="3815150"/>
            <a:ext cx="8520600" cy="47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title" idx="3"/>
          </p:nvPr>
        </p:nvSpPr>
        <p:spPr>
          <a:xfrm>
            <a:off x="301607" y="3086929"/>
            <a:ext cx="8520600" cy="4710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000"/>
              <a:buFont typeface="Roboto Light"/>
              <a:buNone/>
              <a:defRPr sz="2000">
                <a:solidFill>
                  <a:srgbClr val="9E9E9E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600"/>
              <a:buFont typeface="Roboto Mono Light"/>
              <a:buNone/>
              <a:defRPr sz="3600">
                <a:solidFill>
                  <a:srgbClr val="9E9E9E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600"/>
              <a:buFont typeface="Roboto Mono Light"/>
              <a:buNone/>
              <a:defRPr sz="3600">
                <a:solidFill>
                  <a:srgbClr val="9E9E9E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600"/>
              <a:buFont typeface="Roboto Mono Light"/>
              <a:buNone/>
              <a:defRPr sz="3600">
                <a:solidFill>
                  <a:srgbClr val="9E9E9E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600"/>
              <a:buFont typeface="Roboto Mono Light"/>
              <a:buNone/>
              <a:defRPr sz="3600">
                <a:solidFill>
                  <a:srgbClr val="9E9E9E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600"/>
              <a:buFont typeface="Roboto Mono Light"/>
              <a:buNone/>
              <a:defRPr sz="3600">
                <a:solidFill>
                  <a:srgbClr val="9E9E9E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600"/>
              <a:buFont typeface="Roboto Mono Light"/>
              <a:buNone/>
              <a:defRPr sz="3600">
                <a:solidFill>
                  <a:srgbClr val="9E9E9E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600"/>
              <a:buFont typeface="Roboto Mono Light"/>
              <a:buNone/>
              <a:defRPr sz="3600">
                <a:solidFill>
                  <a:srgbClr val="9E9E9E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600"/>
              <a:buFont typeface="Roboto Mono Light"/>
              <a:buNone/>
              <a:defRPr sz="3600">
                <a:solidFill>
                  <a:srgbClr val="9E9E9E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Red Footer">
  <p:cSld name="Blank Red Footer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3500" marR="0" lvl="0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"/>
              <a:buNone/>
              <a:defRPr sz="2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63500" marR="0" lvl="1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63500" marR="0" lvl="2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63500" marR="0" lvl="3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63500" marR="0" lvl="4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63500" marR="0" lvl="5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635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635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635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4" name="Google Shape;124;p30"/>
          <p:cNvSpPr txBox="1">
            <a:spLocks noGrp="1"/>
          </p:cNvSpPr>
          <p:nvPr>
            <p:ph type="sldNum" idx="12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Red">
  <p:cSld name="TITLE_AND_BODY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561300" cy="57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561300" cy="3340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1" name="Google Shape;131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Yellow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ONLY_1_1_3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311700" y="1273400"/>
            <a:ext cx="2740200" cy="485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title" idx="2"/>
          </p:nvPr>
        </p:nvSpPr>
        <p:spPr>
          <a:xfrm>
            <a:off x="311700" y="508000"/>
            <a:ext cx="4175400" cy="485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body" idx="1"/>
          </p:nvPr>
        </p:nvSpPr>
        <p:spPr>
          <a:xfrm>
            <a:off x="311700" y="1759050"/>
            <a:ext cx="2740200" cy="2581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7" name="Google Shape;137;p33"/>
          <p:cNvSpPr txBox="1">
            <a:spLocks noGrp="1"/>
          </p:cNvSpPr>
          <p:nvPr>
            <p:ph type="title" idx="3"/>
          </p:nvPr>
        </p:nvSpPr>
        <p:spPr>
          <a:xfrm>
            <a:off x="3201900" y="1273400"/>
            <a:ext cx="2740200" cy="485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body" idx="4"/>
          </p:nvPr>
        </p:nvSpPr>
        <p:spPr>
          <a:xfrm>
            <a:off x="3201900" y="1759050"/>
            <a:ext cx="2740200" cy="2581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9" name="Google Shape;139;p33"/>
          <p:cNvSpPr txBox="1">
            <a:spLocks noGrp="1"/>
          </p:cNvSpPr>
          <p:nvPr>
            <p:ph type="title" idx="5"/>
          </p:nvPr>
        </p:nvSpPr>
        <p:spPr>
          <a:xfrm>
            <a:off x="6092100" y="1273400"/>
            <a:ext cx="2740200" cy="485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body" idx="6"/>
          </p:nvPr>
        </p:nvSpPr>
        <p:spPr>
          <a:xfrm>
            <a:off x="6092100" y="1759050"/>
            <a:ext cx="2740200" cy="2581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 1">
  <p:cSld name="Title, Subtitle, &amp; Bullets_1_2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4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3" name="Google Shape;143;p34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4" name="Google Shape;144;p34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/>
          <p:nvPr/>
        </p:nvSpPr>
        <p:spPr>
          <a:xfrm>
            <a:off x="4577775" y="3700"/>
            <a:ext cx="4566300" cy="514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5"/>
          <p:cNvSpPr txBox="1">
            <a:spLocks noGrp="1"/>
          </p:cNvSpPr>
          <p:nvPr>
            <p:ph type="title"/>
          </p:nvPr>
        </p:nvSpPr>
        <p:spPr>
          <a:xfrm>
            <a:off x="265500" y="686950"/>
            <a:ext cx="4000500" cy="5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9" name="Google Shape;149;p35"/>
          <p:cNvSpPr txBox="1">
            <a:spLocks noGrp="1"/>
          </p:cNvSpPr>
          <p:nvPr>
            <p:ph type="body" idx="1"/>
          </p:nvPr>
        </p:nvSpPr>
        <p:spPr>
          <a:xfrm>
            <a:off x="265500" y="1402775"/>
            <a:ext cx="4000500" cy="34983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3" name="Google Shape;153;p3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4" name="Google Shape;15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bg>
      <p:bgPr>
        <a:solidFill>
          <a:srgbClr val="FFFFFF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7"/>
          <p:cNvSpPr/>
          <p:nvPr/>
        </p:nvSpPr>
        <p:spPr>
          <a:xfrm>
            <a:off x="464513" y="543563"/>
            <a:ext cx="8215200" cy="4079100"/>
          </a:xfrm>
          <a:prstGeom prst="rect">
            <a:avLst/>
          </a:prstGeom>
          <a:noFill/>
          <a:ln w="28575" cap="flat" cmpd="sng">
            <a:solidFill>
              <a:srgbClr val="296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7"/>
          <p:cNvSpPr txBox="1">
            <a:spLocks noGrp="1"/>
          </p:cNvSpPr>
          <p:nvPr>
            <p:ph type="ctrTitle"/>
          </p:nvPr>
        </p:nvSpPr>
        <p:spPr>
          <a:xfrm>
            <a:off x="1044900" y="606525"/>
            <a:ext cx="7054200" cy="18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37"/>
          <p:cNvSpPr txBox="1">
            <a:spLocks noGrp="1"/>
          </p:cNvSpPr>
          <p:nvPr>
            <p:ph type="subTitle" idx="1"/>
          </p:nvPr>
        </p:nvSpPr>
        <p:spPr>
          <a:xfrm>
            <a:off x="1044900" y="2641950"/>
            <a:ext cx="7054200" cy="7926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None/>
              <a:defRPr sz="15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0">
          <p15:clr>
            <a:srgbClr val="FA7B17"/>
          </p15:clr>
        </p15:guide>
        <p15:guide id="2" orient="horz" pos="324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Green Footer">
  <p:cSld name="Blank Green Footer">
    <p:bg>
      <p:bgPr>
        <a:solidFill>
          <a:srgbClr val="FFFFFF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3500" marR="0" lvl="0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Google Sans"/>
              <a:buNone/>
              <a:defRPr sz="26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63500" marR="0" lvl="1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63500" marR="0" lvl="2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63500" marR="0" lvl="3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63500" marR="0" lvl="4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63500" marR="0" lvl="5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635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635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635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61" name="Google Shape;161;p38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162" name="Google Shape;162;p38"/>
          <p:cNvSpPr txBox="1">
            <a:spLocks noGrp="1"/>
          </p:cNvSpPr>
          <p:nvPr>
            <p:ph type="sldNum" idx="12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_AND_BODY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/>
          <p:cNvSpPr txBox="1">
            <a:spLocks noGrp="1"/>
          </p:cNvSpPr>
          <p:nvPr>
            <p:ph type="title"/>
          </p:nvPr>
        </p:nvSpPr>
        <p:spPr>
          <a:xfrm>
            <a:off x="666749" y="1700212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A7A7A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5" name="Google Shape;165;p39"/>
          <p:cNvSpPr txBox="1">
            <a:spLocks noGrp="1"/>
          </p:cNvSpPr>
          <p:nvPr>
            <p:ph type="sldNum" idx="12"/>
          </p:nvPr>
        </p:nvSpPr>
        <p:spPr>
          <a:xfrm>
            <a:off x="4480667" y="4905375"/>
            <a:ext cx="177900" cy="1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 lnSpcReduction="10000"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 2">
  <p:cSld name="Title, Subtitle, &amp; Bullets_1_2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0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68" name="Google Shape;168;p40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69" name="Google Shape;169;p40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Callout - Blu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>
            <a:spLocks noGrp="1"/>
          </p:cNvSpPr>
          <p:nvPr>
            <p:ph type="title"/>
          </p:nvPr>
        </p:nvSpPr>
        <p:spPr>
          <a:xfrm>
            <a:off x="794975" y="1069975"/>
            <a:ext cx="3859500" cy="31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Yellow 1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>
            <a:spLocks noGrp="1"/>
          </p:cNvSpPr>
          <p:nvPr>
            <p:ph type="title"/>
          </p:nvPr>
        </p:nvSpPr>
        <p:spPr>
          <a:xfrm>
            <a:off x="794975" y="2071150"/>
            <a:ext cx="7114800" cy="17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Blue 1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3"/>
          <p:cNvSpPr txBox="1">
            <a:spLocks noGrp="1"/>
          </p:cNvSpPr>
          <p:nvPr>
            <p:ph type="title"/>
          </p:nvPr>
        </p:nvSpPr>
        <p:spPr>
          <a:xfrm>
            <a:off x="794975" y="2071150"/>
            <a:ext cx="7114800" cy="17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reen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4"/>
          <p:cNvSpPr txBox="1">
            <a:spLocks noGrp="1"/>
          </p:cNvSpPr>
          <p:nvPr>
            <p:ph type="title"/>
          </p:nvPr>
        </p:nvSpPr>
        <p:spPr>
          <a:xfrm>
            <a:off x="794975" y="2071150"/>
            <a:ext cx="7114800" cy="17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Red 1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5"/>
          <p:cNvSpPr txBox="1">
            <a:spLocks noGrp="1"/>
          </p:cNvSpPr>
          <p:nvPr>
            <p:ph type="title"/>
          </p:nvPr>
        </p:nvSpPr>
        <p:spPr>
          <a:xfrm>
            <a:off x="794975" y="2071150"/>
            <a:ext cx="7114800" cy="17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">
    <p:bg>
      <p:bgPr>
        <a:solidFill>
          <a:srgbClr val="202124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6"/>
          <p:cNvSpPr txBox="1">
            <a:spLocks noGrp="1"/>
          </p:cNvSpPr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 Light"/>
              <a:buNone/>
              <a:defRPr sz="22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83" name="Google Shape;18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7" name="Google Shape;187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>
            <a:spLocks noGrp="1"/>
          </p:cNvSpPr>
          <p:nvPr>
            <p:ph type="title"/>
          </p:nvPr>
        </p:nvSpPr>
        <p:spPr>
          <a:xfrm>
            <a:off x="3561240" y="1582253"/>
            <a:ext cx="46698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6" name="Google Shape;196;p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7" name="Google Shape;197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0" name="Google Shape;200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8" name="Google Shape;208;p5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9" name="Google Shape;20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451256" y="1160634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2"/>
          </p:nvPr>
        </p:nvSpPr>
        <p:spPr>
          <a:xfrm>
            <a:off x="422681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47644" y="483797"/>
            <a:ext cx="78513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5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6" name="Google Shape;21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9" name="Google Shape;219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5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3" name="Google Shape;223;p5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4" name="Google Shape;224;p5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28" name="Google Shape;228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1" name="Google Shape;231;p5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header and footer 3">
  <p:cSld name="TITLE_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header and footer">
  <p:cSld name="TITLE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header and footer 2">
  <p:cSld name="TITLE_3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 - Half slide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451256" y="1593431"/>
            <a:ext cx="3313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347644" y="483797"/>
            <a:ext cx="35202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422681" y="1138228"/>
            <a:ext cx="33132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4598616" y="4556"/>
            <a:ext cx="45453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header and footer 5">
  <p:cSld name="TITLE_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header and footer 4">
  <p:cSld name="TITLE_5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 2">
  <p:cSld name="Title, Subtitle, &amp; Bullets_1_2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6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43" name="Google Shape;243;p66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44" name="Google Shape;244;p66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Blue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7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48" name="Google Shape;248;p67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49" name="Google Shape;249;p67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Red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8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68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53" name="Google Shape;253;p68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54" name="Google Shape;254;p68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Green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2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Red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2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1256" y="1160634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●"/>
              <a:defRPr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○"/>
              <a:defRPr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○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■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●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○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■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2.naver.com/helloworld/338459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beomseok95.tistory.com/322" TargetMode="External"/><Relationship Id="rId4" Type="http://schemas.openxmlformats.org/officeDocument/2006/relationships/hyperlink" Target="https://brunch.co.kr/@tilltue/56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34"/>
          <p:cNvSpPr txBox="1">
            <a:spLocks noGrp="1"/>
          </p:cNvSpPr>
          <p:nvPr>
            <p:ph type="title"/>
          </p:nvPr>
        </p:nvSpPr>
        <p:spPr>
          <a:xfrm>
            <a:off x="896825" y="2071375"/>
            <a:ext cx="56589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3000" dirty="0">
                <a:solidFill>
                  <a:srgbClr val="202124"/>
                </a:solidFill>
              </a:rPr>
              <a:t>GDSC CAU Flutter Project</a:t>
            </a:r>
            <a:endParaRPr sz="3200" dirty="0"/>
          </a:p>
        </p:txBody>
      </p:sp>
      <p:sp>
        <p:nvSpPr>
          <p:cNvPr id="519" name="Google Shape;519;p134"/>
          <p:cNvSpPr txBox="1">
            <a:spLocks noGrp="1"/>
          </p:cNvSpPr>
          <p:nvPr>
            <p:ph type="subTitle" idx="2"/>
          </p:nvPr>
        </p:nvSpPr>
        <p:spPr>
          <a:xfrm>
            <a:off x="998974" y="2614375"/>
            <a:ext cx="6829800" cy="3483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</a:t>
            </a:r>
            <a:r>
              <a:rPr lang="ko-KR" altLang="en-US" dirty="0"/>
              <a:t>주차 </a:t>
            </a:r>
            <a:r>
              <a:rPr lang="en-US" altLang="ko-KR" dirty="0"/>
              <a:t>Brief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38"/>
          <p:cNvSpPr txBox="1">
            <a:spLocks noGrp="1"/>
          </p:cNvSpPr>
          <p:nvPr>
            <p:ph type="title"/>
          </p:nvPr>
        </p:nvSpPr>
        <p:spPr>
          <a:xfrm>
            <a:off x="885775" y="2231550"/>
            <a:ext cx="6691500" cy="58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So,</a:t>
            </a:r>
            <a:r>
              <a:rPr lang="ko-KR" altLang="en-US" sz="2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altLang="ko-KR" sz="2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What</a:t>
            </a:r>
            <a:r>
              <a:rPr lang="ko-KR" altLang="en-US" sz="2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altLang="ko-KR" sz="2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are</a:t>
            </a:r>
            <a:r>
              <a:rPr lang="ko-KR" altLang="en-US" sz="2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altLang="ko-KR" sz="2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we</a:t>
            </a:r>
            <a:r>
              <a:rPr lang="ko-KR" altLang="en-US" sz="2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altLang="ko-KR" sz="2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Making?</a:t>
            </a:r>
            <a:endParaRPr sz="2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196125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39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CAU Helper</a:t>
            </a:r>
            <a:endParaRPr dirty="0"/>
          </a:p>
        </p:txBody>
      </p:sp>
      <p:pic>
        <p:nvPicPr>
          <p:cNvPr id="6146" name="Picture 2" descr="중앙대학교 중앙더하기 - Aplikacije na Google Playu">
            <a:extLst>
              <a:ext uri="{FF2B5EF4-FFF2-40B4-BE49-F238E27FC236}">
                <a16:creationId xmlns:a16="http://schemas.microsoft.com/office/drawing/2014/main" id="{158C6714-7983-F65B-1782-A1A0E3C9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" y="1848279"/>
            <a:ext cx="1042737" cy="104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57;p139">
            <a:extLst>
              <a:ext uri="{FF2B5EF4-FFF2-40B4-BE49-F238E27FC236}">
                <a16:creationId xmlns:a16="http://schemas.microsoft.com/office/drawing/2014/main" id="{843729A3-32BC-58B3-AB66-BC374166B42E}"/>
              </a:ext>
            </a:extLst>
          </p:cNvPr>
          <p:cNvSpPr txBox="1"/>
          <p:nvPr/>
        </p:nvSpPr>
        <p:spPr>
          <a:xfrm>
            <a:off x="2451698" y="1736486"/>
            <a:ext cx="5473500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434343"/>
                </a:solidFill>
                <a:latin typeface="+mn-ea"/>
                <a:ea typeface="+mn-ea"/>
                <a:cs typeface="Google Sans" panose="020B0600000101010101" charset="0"/>
                <a:sym typeface="Google Sans"/>
              </a:rPr>
              <a:t>기존의 중앙대 포탈 앱인 </a:t>
            </a:r>
            <a:r>
              <a:rPr lang="ko-KR" altLang="en-US" sz="1600" b="1" dirty="0" err="1">
                <a:solidFill>
                  <a:srgbClr val="434343"/>
                </a:solidFill>
                <a:latin typeface="+mn-ea"/>
                <a:ea typeface="+mn-ea"/>
                <a:cs typeface="Google Sans" panose="020B0600000101010101" charset="0"/>
                <a:sym typeface="Google Sans"/>
              </a:rPr>
              <a:t>중앙더하기</a:t>
            </a:r>
            <a:r>
              <a:rPr lang="ko-KR" altLang="en-US" sz="1600" dirty="0" err="1">
                <a:solidFill>
                  <a:srgbClr val="434343"/>
                </a:solidFill>
                <a:latin typeface="+mn-ea"/>
                <a:ea typeface="+mn-ea"/>
                <a:cs typeface="Google Sans" panose="020B0600000101010101" charset="0"/>
                <a:sym typeface="Google Sans"/>
              </a:rPr>
              <a:t>의</a:t>
            </a:r>
            <a:r>
              <a:rPr lang="ko-KR" altLang="en-US" sz="1600" dirty="0">
                <a:solidFill>
                  <a:srgbClr val="434343"/>
                </a:solidFill>
                <a:latin typeface="+mn-ea"/>
                <a:ea typeface="+mn-ea"/>
                <a:cs typeface="Google Sans" panose="020B0600000101010101" charset="0"/>
                <a:sym typeface="Google Sans"/>
              </a:rPr>
              <a:t> 기능에 기반하여</a:t>
            </a:r>
            <a:endParaRPr lang="en-US" altLang="ko-KR" sz="1600" dirty="0">
              <a:solidFill>
                <a:srgbClr val="434343"/>
              </a:solidFill>
              <a:latin typeface="+mn-ea"/>
              <a:ea typeface="+mn-ea"/>
              <a:cs typeface="Google Sans" panose="020B0600000101010101" charset="0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가장 많이 쓰이는 기능만을 구현한 </a:t>
            </a:r>
            <a:r>
              <a:rPr lang="en-US" altLang="ko-KR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Light Application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434343"/>
              </a:solidFill>
              <a:latin typeface="+mn-ea"/>
              <a:ea typeface="+mn-ea"/>
              <a:cs typeface="Google Sans"/>
              <a:sym typeface="Google Sans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학식 정보</a:t>
            </a:r>
            <a:endParaRPr lang="en-US" altLang="ko-KR" sz="1600" dirty="0">
              <a:solidFill>
                <a:srgbClr val="434343"/>
              </a:solidFill>
              <a:latin typeface="+mn-ea"/>
              <a:ea typeface="+mn-ea"/>
              <a:cs typeface="Google Sans"/>
              <a:sym typeface="Google Sans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학사 일정</a:t>
            </a:r>
            <a:endParaRPr lang="en-US" altLang="ko-KR" sz="1600" dirty="0">
              <a:solidFill>
                <a:srgbClr val="434343"/>
              </a:solidFill>
              <a:latin typeface="+mn-ea"/>
              <a:ea typeface="+mn-ea"/>
              <a:cs typeface="Google Sans"/>
              <a:sym typeface="Google Sans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강의계획서 조회 </a:t>
            </a:r>
            <a:r>
              <a:rPr lang="en-US" altLang="ko-KR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(TBD)</a:t>
            </a:r>
            <a:endParaRPr lang="ko-KR" altLang="en-US" sz="1600" dirty="0">
              <a:solidFill>
                <a:srgbClr val="434343"/>
              </a:solidFill>
              <a:latin typeface="+mn-ea"/>
              <a:ea typeface="+mn-ea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69857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38"/>
          <p:cNvSpPr txBox="1">
            <a:spLocks noGrp="1"/>
          </p:cNvSpPr>
          <p:nvPr>
            <p:ph type="title"/>
          </p:nvPr>
        </p:nvSpPr>
        <p:spPr>
          <a:xfrm>
            <a:off x="885775" y="2231550"/>
            <a:ext cx="6691500" cy="58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What</a:t>
            </a:r>
            <a:r>
              <a:rPr lang="ko-KR" altLang="en-US" sz="2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altLang="ko-KR" sz="2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did we do?</a:t>
            </a:r>
            <a:endParaRPr sz="2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85241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41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Flutter Application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4B4353-DF01-6B0B-F8C0-D1B880F3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081" y="1207097"/>
            <a:ext cx="5122779" cy="2881563"/>
          </a:xfrm>
          <a:prstGeom prst="rect">
            <a:avLst/>
          </a:prstGeom>
        </p:spPr>
      </p:pic>
      <p:pic>
        <p:nvPicPr>
          <p:cNvPr id="7" name="Google Shape;543;p137">
            <a:extLst>
              <a:ext uri="{FF2B5EF4-FFF2-40B4-BE49-F238E27FC236}">
                <a16:creationId xmlns:a16="http://schemas.microsoft.com/office/drawing/2014/main" id="{EBBED6DB-B251-CD83-C24C-16865C201CDF}"/>
              </a:ext>
            </a:extLst>
          </p:cNvPr>
          <p:cNvPicPr preferRelativeResize="0"/>
          <p:nvPr/>
        </p:nvPicPr>
        <p:blipFill>
          <a:blip r:embed="rId4"/>
          <a:srcRect l="7973" r="7973"/>
          <a:stretch/>
        </p:blipFill>
        <p:spPr>
          <a:xfrm>
            <a:off x="573105" y="2427868"/>
            <a:ext cx="540000" cy="540000"/>
          </a:xfrm>
          <a:prstGeom prst="ellipse">
            <a:avLst/>
          </a:prstGeom>
          <a:noFill/>
          <a:ln w="38100" cap="flat" cmpd="sng">
            <a:solidFill>
              <a:srgbClr val="1A73E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545;p137">
            <a:extLst>
              <a:ext uri="{FF2B5EF4-FFF2-40B4-BE49-F238E27FC236}">
                <a16:creationId xmlns:a16="http://schemas.microsoft.com/office/drawing/2014/main" id="{D319E072-3109-8D12-B808-3F872C0415C1}"/>
              </a:ext>
            </a:extLst>
          </p:cNvPr>
          <p:cNvPicPr preferRelativeResize="0"/>
          <p:nvPr/>
        </p:nvPicPr>
        <p:blipFill rotWithShape="1">
          <a:blip r:embed="rId5"/>
          <a:srcRect t="1622" b="1622"/>
          <a:stretch/>
        </p:blipFill>
        <p:spPr>
          <a:xfrm>
            <a:off x="568291" y="1467898"/>
            <a:ext cx="540000" cy="540000"/>
          </a:xfrm>
          <a:prstGeom prst="ellipse">
            <a:avLst/>
          </a:prstGeom>
          <a:noFill/>
          <a:ln w="28575" cap="flat" cmpd="sng">
            <a:solidFill>
              <a:srgbClr val="1A73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C5CB8D-DEBC-349D-3AC3-A25178ECF33B}"/>
              </a:ext>
            </a:extLst>
          </p:cNvPr>
          <p:cNvSpPr txBox="1"/>
          <p:nvPr/>
        </p:nvSpPr>
        <p:spPr>
          <a:xfrm>
            <a:off x="1265723" y="1462647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oogle Sans" panose="020B0600000101010101" charset="0"/>
                <a:ea typeface="Google Sans" panose="020B0600000101010101" charset="0"/>
                <a:cs typeface="Google Sans" panose="020B0600000101010101" charset="0"/>
              </a:rPr>
              <a:t>Project Leader</a:t>
            </a:r>
          </a:p>
          <a:p>
            <a:r>
              <a:rPr lang="ko-KR" altLang="en-US" dirty="0"/>
              <a:t>학사일정 기능 담당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71834-541B-1A3E-3416-FC5F96513823}"/>
              </a:ext>
            </a:extLst>
          </p:cNvPr>
          <p:cNvSpPr txBox="1"/>
          <p:nvPr/>
        </p:nvSpPr>
        <p:spPr>
          <a:xfrm>
            <a:off x="1265723" y="2573573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학식 기능 담당</a:t>
            </a:r>
          </a:p>
        </p:txBody>
      </p:sp>
      <p:pic>
        <p:nvPicPr>
          <p:cNvPr id="12" name="Google Shape;540;p137">
            <a:extLst>
              <a:ext uri="{FF2B5EF4-FFF2-40B4-BE49-F238E27FC236}">
                <a16:creationId xmlns:a16="http://schemas.microsoft.com/office/drawing/2014/main" id="{0CB0F6EC-DBC2-C5DE-D467-D5C66CB78D30}"/>
              </a:ext>
            </a:extLst>
          </p:cNvPr>
          <p:cNvPicPr preferRelativeResize="0"/>
          <p:nvPr/>
        </p:nvPicPr>
        <p:blipFill>
          <a:blip r:embed="rId6"/>
          <a:srcRect t="2411" b="2411"/>
          <a:stretch/>
        </p:blipFill>
        <p:spPr>
          <a:xfrm>
            <a:off x="613335" y="3387838"/>
            <a:ext cx="540000" cy="540000"/>
          </a:xfrm>
          <a:prstGeom prst="ellipse">
            <a:avLst/>
          </a:prstGeom>
          <a:noFill/>
          <a:ln w="28575" cap="flat" cmpd="sng">
            <a:solidFill>
              <a:srgbClr val="1A73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D29C08-BDDB-76C8-4DAC-69A7E5BC40F4}"/>
              </a:ext>
            </a:extLst>
          </p:cNvPr>
          <p:cNvSpPr txBox="1"/>
          <p:nvPr/>
        </p:nvSpPr>
        <p:spPr>
          <a:xfrm>
            <a:off x="1265723" y="3387838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 </a:t>
            </a:r>
            <a:r>
              <a:rPr lang="ko-KR" altLang="en-US" dirty="0"/>
              <a:t>디자인</a:t>
            </a:r>
            <a:r>
              <a:rPr lang="en-US" altLang="ko-KR" dirty="0"/>
              <a:t>/</a:t>
            </a:r>
            <a:r>
              <a:rPr lang="ko-KR" altLang="en-US" dirty="0"/>
              <a:t>개발 담당</a:t>
            </a:r>
            <a:endParaRPr lang="en-US" altLang="ko-KR" dirty="0"/>
          </a:p>
          <a:p>
            <a:r>
              <a:rPr lang="en-US" altLang="ko-KR" dirty="0">
                <a:latin typeface="Google Sans" panose="020B0600000101010101" charset="0"/>
                <a:ea typeface="Google Sans" panose="020B0600000101010101" charset="0"/>
                <a:cs typeface="Google Sans" panose="020B0600000101010101" charset="0"/>
              </a:rPr>
              <a:t>w/</a:t>
            </a:r>
            <a:r>
              <a:rPr lang="ko-KR" altLang="en-US" dirty="0">
                <a:latin typeface="Google Sans" panose="020B0600000101010101" charset="0"/>
                <a:cs typeface="Google Sans" panose="020B0600000101010101" charset="0"/>
              </a:rPr>
              <a:t> </a:t>
            </a:r>
            <a:r>
              <a:rPr lang="en-US" altLang="ko-KR" dirty="0">
                <a:latin typeface="Google Sans" panose="020B0600000101010101" charset="0"/>
                <a:ea typeface="Google Sans" panose="020B0600000101010101" charset="0"/>
                <a:cs typeface="Google Sans" panose="020B0600000101010101" charset="0"/>
              </a:rPr>
              <a:t>Figma</a:t>
            </a:r>
            <a:endParaRPr lang="ko-KR" altLang="en-US" dirty="0">
              <a:latin typeface="Google Sans" panose="020B0600000101010101" charset="0"/>
              <a:cs typeface="Google Sans" panose="020B0600000101010101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41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Back-End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7B4F73-FFBB-AA03-7FE8-189551163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049" y="548640"/>
            <a:ext cx="3720662" cy="4046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4F638F-1D64-EBC8-05A2-461B2F1BE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00" y="1377135"/>
            <a:ext cx="3527910" cy="238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0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44"/>
          <p:cNvSpPr txBox="1">
            <a:spLocks noGrp="1"/>
          </p:cNvSpPr>
          <p:nvPr>
            <p:ph type="title"/>
          </p:nvPr>
        </p:nvSpPr>
        <p:spPr>
          <a:xfrm>
            <a:off x="853322" y="2382388"/>
            <a:ext cx="6124500" cy="58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TODO</a:t>
            </a:r>
            <a:endParaRPr sz="2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44"/>
          <p:cNvSpPr txBox="1">
            <a:spLocks noGrp="1"/>
          </p:cNvSpPr>
          <p:nvPr>
            <p:ph type="title"/>
          </p:nvPr>
        </p:nvSpPr>
        <p:spPr>
          <a:xfrm>
            <a:off x="853322" y="2382388"/>
            <a:ext cx="6124500" cy="984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TODO</a:t>
            </a:r>
            <a:br>
              <a:rPr lang="en" sz="2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2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…Coding, Coding… And more Coding</a:t>
            </a:r>
            <a:endParaRPr sz="2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225637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44"/>
          <p:cNvSpPr txBox="1">
            <a:spLocks noGrp="1"/>
          </p:cNvSpPr>
          <p:nvPr>
            <p:ph type="title"/>
          </p:nvPr>
        </p:nvSpPr>
        <p:spPr>
          <a:xfrm>
            <a:off x="834071" y="2074379"/>
            <a:ext cx="6124500" cy="1477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Google Sans" panose="020B0600000101010101" charset="0"/>
                <a:ea typeface="Google Sans" panose="020B0600000101010101" charset="0"/>
                <a:cs typeface="Google Sans" panose="020B0600000101010101" charset="0"/>
                <a:sym typeface="Google Sans"/>
              </a:rPr>
              <a:t>Naver D2 </a:t>
            </a:r>
            <a:r>
              <a:rPr lang="ko-KR" altLang="en-US" sz="1200" dirty="0">
                <a:latin typeface="+mn-ea"/>
                <a:ea typeface="+mn-ea"/>
                <a:cs typeface="Google Sans"/>
                <a:sym typeface="Google Sans"/>
              </a:rPr>
              <a:t>지식</a:t>
            </a:r>
            <a:r>
              <a:rPr lang="en-US" altLang="ko-KR" sz="1200" dirty="0" err="1">
                <a:latin typeface="+mn-ea"/>
                <a:ea typeface="+mn-ea"/>
                <a:cs typeface="Google Sans"/>
                <a:sym typeface="Google Sans"/>
              </a:rPr>
              <a:t>iN</a:t>
            </a:r>
            <a:r>
              <a:rPr lang="en-US" altLang="ko-KR" sz="1200" dirty="0">
                <a:latin typeface="+mn-ea"/>
                <a:ea typeface="+mn-ea"/>
                <a:cs typeface="Google Sans"/>
                <a:sym typeface="Google Sans"/>
              </a:rPr>
              <a:t> </a:t>
            </a:r>
            <a:r>
              <a:rPr lang="ko-KR" altLang="en-US" sz="1200" dirty="0">
                <a:latin typeface="+mn-ea"/>
                <a:ea typeface="+mn-ea"/>
                <a:cs typeface="Google Sans"/>
                <a:sym typeface="Google Sans"/>
              </a:rPr>
              <a:t>서비스 </a:t>
            </a:r>
            <a:r>
              <a:rPr lang="en-US" altLang="ko-KR" sz="1200" dirty="0">
                <a:latin typeface="Google Sans" panose="020B0600000101010101" charset="0"/>
                <a:ea typeface="Google Sans" panose="020B0600000101010101" charset="0"/>
                <a:cs typeface="Google Sans" panose="020B0600000101010101" charset="0"/>
                <a:sym typeface="Google Sans"/>
              </a:rPr>
              <a:t>Flutter</a:t>
            </a:r>
            <a:r>
              <a:rPr lang="en-US" altLang="ko-KR" sz="1200" dirty="0">
                <a:latin typeface="+mn-ea"/>
                <a:ea typeface="+mn-ea"/>
                <a:cs typeface="Google Sans"/>
                <a:sym typeface="Google Sans"/>
              </a:rPr>
              <a:t> </a:t>
            </a:r>
            <a:r>
              <a:rPr lang="ko-KR" altLang="en-US" sz="1200" dirty="0">
                <a:latin typeface="+mn-ea"/>
                <a:ea typeface="+mn-ea"/>
                <a:cs typeface="Google Sans"/>
                <a:sym typeface="Google Sans"/>
              </a:rPr>
              <a:t>개발 후기</a:t>
            </a:r>
            <a:br>
              <a:rPr lang="en-US" altLang="ko-KR" sz="1200" dirty="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altLang="ko-KR" sz="1200" dirty="0"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https://d2.naver.com/helloworld/3384599</a:t>
            </a:r>
            <a:br>
              <a:rPr lang="en-US" altLang="ko-KR" sz="1200" dirty="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ko-KR" altLang="en-US" sz="1200" dirty="0">
                <a:latin typeface="+mn-ea"/>
                <a:ea typeface="+mn-ea"/>
                <a:cs typeface="Google Sans"/>
                <a:sym typeface="Google Sans"/>
              </a:rPr>
              <a:t>관부가세 관련 서비스 </a:t>
            </a:r>
            <a:r>
              <a:rPr lang="en-US" altLang="ko-KR" sz="1200" dirty="0">
                <a:latin typeface="Google Sans" panose="020B0600000101010101" charset="0"/>
                <a:ea typeface="Google Sans" panose="020B0600000101010101" charset="0"/>
                <a:cs typeface="Google Sans" panose="020B0600000101010101" charset="0"/>
                <a:sym typeface="Google Sans"/>
              </a:rPr>
              <a:t>Flutter</a:t>
            </a:r>
            <a:r>
              <a:rPr lang="en-US" altLang="ko-KR" sz="1200" dirty="0">
                <a:latin typeface="+mn-ea"/>
                <a:ea typeface="+mn-ea"/>
                <a:cs typeface="Google Sans"/>
                <a:sym typeface="Google Sans"/>
              </a:rPr>
              <a:t> </a:t>
            </a:r>
            <a:r>
              <a:rPr lang="ko-KR" altLang="en-US" sz="1200" dirty="0">
                <a:latin typeface="+mn-ea"/>
                <a:ea typeface="+mn-ea"/>
                <a:cs typeface="Google Sans"/>
                <a:sym typeface="Google Sans"/>
              </a:rPr>
              <a:t>앱 개발 후기</a:t>
            </a:r>
            <a:br>
              <a:rPr lang="en-US" altLang="ko-KR" sz="1200" dirty="0">
                <a:latin typeface="+mn-ea"/>
                <a:ea typeface="+mn-ea"/>
                <a:cs typeface="Google Sans"/>
                <a:sym typeface="Google Sans"/>
              </a:rPr>
            </a:br>
            <a:r>
              <a:rPr lang="en-US" altLang="ko-KR" sz="1200" dirty="0"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https://brunch.co.kr/@tilltue/56</a:t>
            </a:r>
            <a:br>
              <a:rPr lang="en-US" altLang="ko-KR" sz="1200" dirty="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ko-KR" altLang="en-US" sz="1200" dirty="0" err="1">
                <a:latin typeface="+mn-ea"/>
                <a:ea typeface="+mn-ea"/>
                <a:cs typeface="Google Sans"/>
                <a:sym typeface="Google Sans"/>
              </a:rPr>
              <a:t>마이비스킷</a:t>
            </a:r>
            <a:r>
              <a:rPr lang="ko-KR" altLang="en-US" sz="1200" dirty="0">
                <a:latin typeface="+mn-ea"/>
                <a:ea typeface="+mn-ea"/>
                <a:cs typeface="Google Sans"/>
                <a:sym typeface="Google Sans"/>
              </a:rPr>
              <a:t> </a:t>
            </a:r>
            <a:r>
              <a:rPr lang="en-US" altLang="ko-KR" sz="1200" dirty="0">
                <a:latin typeface="Google Sans" panose="020B0600000101010101" charset="0"/>
                <a:ea typeface="Google Sans" panose="020B0600000101010101" charset="0"/>
                <a:cs typeface="Google Sans" panose="020B0600000101010101" charset="0"/>
                <a:sym typeface="Google Sans"/>
              </a:rPr>
              <a:t>Flutter</a:t>
            </a:r>
            <a:r>
              <a:rPr lang="en-US" altLang="ko-KR" sz="1200" dirty="0">
                <a:latin typeface="+mn-ea"/>
                <a:ea typeface="+mn-ea"/>
                <a:cs typeface="Google Sans"/>
                <a:sym typeface="Google Sans"/>
              </a:rPr>
              <a:t> </a:t>
            </a:r>
            <a:r>
              <a:rPr lang="ko-KR" altLang="en-US" sz="1200" dirty="0">
                <a:latin typeface="+mn-ea"/>
                <a:ea typeface="+mn-ea"/>
                <a:cs typeface="Google Sans"/>
                <a:sym typeface="Google Sans"/>
              </a:rPr>
              <a:t>앱 개발 후기</a:t>
            </a:r>
            <a:br>
              <a:rPr lang="en-US" altLang="ko-KR" sz="1200" dirty="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altLang="ko-KR" sz="1200" dirty="0"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https://beomseok95.tistory.com/322</a:t>
            </a:r>
            <a:br>
              <a:rPr lang="en-US" altLang="ko-KR" sz="1200" dirty="0">
                <a:latin typeface="Google Sans"/>
                <a:ea typeface="Google Sans"/>
                <a:cs typeface="Google Sans"/>
                <a:sym typeface="Google Sans"/>
              </a:rPr>
            </a:br>
            <a:endParaRPr sz="12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514983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66"/>
          <p:cNvSpPr txBox="1">
            <a:spLocks noGrp="1"/>
          </p:cNvSpPr>
          <p:nvPr>
            <p:ph type="title" idx="4294967295"/>
          </p:nvPr>
        </p:nvSpPr>
        <p:spPr>
          <a:xfrm>
            <a:off x="1868697" y="2373050"/>
            <a:ext cx="5366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+mn-ea"/>
                <a:ea typeface="+mn-ea"/>
              </a:rPr>
              <a:t>감사합니다</a:t>
            </a:r>
            <a:r>
              <a:rPr lang="en" sz="3200" dirty="0">
                <a:latin typeface="+mn-ea"/>
                <a:ea typeface="+mn-ea"/>
              </a:rPr>
              <a:t>!</a:t>
            </a:r>
            <a:endParaRPr sz="3200" dirty="0">
              <a:latin typeface="+mn-ea"/>
              <a:ea typeface="+mn-ea"/>
            </a:endParaRPr>
          </a:p>
        </p:txBody>
      </p:sp>
      <p:sp>
        <p:nvSpPr>
          <p:cNvPr id="873" name="Google Shape;873;p166"/>
          <p:cNvSpPr txBox="1">
            <a:spLocks noGrp="1"/>
          </p:cNvSpPr>
          <p:nvPr>
            <p:ph type="subTitle" idx="4294967295"/>
          </p:nvPr>
        </p:nvSpPr>
        <p:spPr>
          <a:xfrm>
            <a:off x="1981300" y="2004900"/>
            <a:ext cx="5803500" cy="3462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Thanks a lot!  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36"/>
          <p:cNvSpPr txBox="1">
            <a:spLocks noGrp="1"/>
          </p:cNvSpPr>
          <p:nvPr>
            <p:ph type="title"/>
          </p:nvPr>
        </p:nvSpPr>
        <p:spPr>
          <a:xfrm>
            <a:off x="814574" y="1462599"/>
            <a:ext cx="45516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latin typeface="Google Sans" panose="020B0600000101010101" charset="0"/>
                <a:ea typeface="Google Sans" panose="020B0600000101010101" charset="0"/>
                <a:cs typeface="Google Sans" panose="020B0600000101010101" charset="0"/>
              </a:rPr>
              <a:t>Contents</a:t>
            </a:r>
            <a:endParaRPr sz="2700" dirty="0">
              <a:latin typeface="Google Sans" panose="020B0600000101010101" charset="0"/>
              <a:ea typeface="Google Sans" panose="020B0600000101010101" charset="0"/>
              <a:cs typeface="Google Sans" panose="020B0600000101010101" charset="0"/>
            </a:endParaRPr>
          </a:p>
        </p:txBody>
      </p:sp>
      <p:sp>
        <p:nvSpPr>
          <p:cNvPr id="532" name="Google Shape;532;p136"/>
          <p:cNvSpPr txBox="1">
            <a:spLocks noGrp="1"/>
          </p:cNvSpPr>
          <p:nvPr>
            <p:ph type="subTitle" idx="1"/>
          </p:nvPr>
        </p:nvSpPr>
        <p:spPr>
          <a:xfrm>
            <a:off x="945101" y="2206093"/>
            <a:ext cx="5911500" cy="992549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Who is on Flutter Project?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What is Flutter?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What are we Making?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What did we do?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37"/>
          <p:cNvSpPr txBox="1"/>
          <p:nvPr/>
        </p:nvSpPr>
        <p:spPr>
          <a:xfrm>
            <a:off x="144201" y="122529"/>
            <a:ext cx="6266224" cy="110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404040"/>
                </a:solidFill>
                <a:latin typeface="Google Sans"/>
                <a:ea typeface="Google Sans"/>
                <a:cs typeface="Google Sans"/>
                <a:sym typeface="Google Sans"/>
              </a:rPr>
              <a:t>Flutter Project Members</a:t>
            </a:r>
            <a:endParaRPr sz="4000" dirty="0">
              <a:solidFill>
                <a:srgbClr val="40404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40" name="Google Shape;540;p137"/>
          <p:cNvPicPr preferRelativeResize="0"/>
          <p:nvPr/>
        </p:nvPicPr>
        <p:blipFill>
          <a:blip r:embed="rId3"/>
          <a:srcRect t="2411" b="2411"/>
          <a:stretch/>
        </p:blipFill>
        <p:spPr>
          <a:xfrm>
            <a:off x="3684177" y="1572780"/>
            <a:ext cx="1784700" cy="1725600"/>
          </a:xfrm>
          <a:prstGeom prst="ellipse">
            <a:avLst/>
          </a:prstGeom>
          <a:noFill/>
          <a:ln w="28575" cap="flat" cmpd="sng">
            <a:solidFill>
              <a:srgbClr val="1A73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1" name="Google Shape;541;p137"/>
          <p:cNvSpPr txBox="1"/>
          <p:nvPr/>
        </p:nvSpPr>
        <p:spPr>
          <a:xfrm>
            <a:off x="2972676" y="3411713"/>
            <a:ext cx="33243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이주형</a:t>
            </a:r>
            <a:endParaRPr sz="1300" dirty="0">
              <a:solidFill>
                <a:srgbClr val="434343"/>
              </a:solidFill>
              <a:latin typeface="+mn-ea"/>
              <a:ea typeface="+mn-ea"/>
              <a:cs typeface="Google Sans"/>
              <a:sym typeface="Google Sans"/>
            </a:endParaRPr>
          </a:p>
        </p:txBody>
      </p:sp>
      <p:sp>
        <p:nvSpPr>
          <p:cNvPr id="542" name="Google Shape;542;p137"/>
          <p:cNvSpPr txBox="1"/>
          <p:nvPr/>
        </p:nvSpPr>
        <p:spPr>
          <a:xfrm>
            <a:off x="5781613" y="3418038"/>
            <a:ext cx="33243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한신</a:t>
            </a:r>
            <a:endParaRPr sz="1300" dirty="0">
              <a:solidFill>
                <a:srgbClr val="434343"/>
              </a:solidFill>
              <a:latin typeface="+mn-ea"/>
              <a:ea typeface="+mn-ea"/>
              <a:cs typeface="Google Sans"/>
              <a:sym typeface="Google Sans"/>
            </a:endParaRPr>
          </a:p>
        </p:txBody>
      </p:sp>
      <p:pic>
        <p:nvPicPr>
          <p:cNvPr id="543" name="Google Shape;543;p137"/>
          <p:cNvPicPr preferRelativeResize="0"/>
          <p:nvPr/>
        </p:nvPicPr>
        <p:blipFill>
          <a:blip r:embed="rId4"/>
          <a:srcRect l="7973" r="7973"/>
          <a:stretch/>
        </p:blipFill>
        <p:spPr>
          <a:xfrm>
            <a:off x="6520538" y="1572789"/>
            <a:ext cx="1725600" cy="1725600"/>
          </a:xfrm>
          <a:prstGeom prst="ellipse">
            <a:avLst/>
          </a:prstGeom>
          <a:noFill/>
          <a:ln w="38100" cap="flat" cmpd="sng">
            <a:solidFill>
              <a:srgbClr val="1A73E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5" name="Google Shape;545;p137"/>
          <p:cNvPicPr preferRelativeResize="0"/>
          <p:nvPr/>
        </p:nvPicPr>
        <p:blipFill rotWithShape="1">
          <a:blip r:embed="rId5"/>
          <a:srcRect t="1622" b="1622"/>
          <a:stretch/>
        </p:blipFill>
        <p:spPr>
          <a:xfrm>
            <a:off x="855702" y="1572780"/>
            <a:ext cx="1784700" cy="1725600"/>
          </a:xfrm>
          <a:prstGeom prst="ellipse">
            <a:avLst/>
          </a:prstGeom>
          <a:noFill/>
          <a:ln w="28575" cap="flat" cmpd="sng">
            <a:solidFill>
              <a:srgbClr val="1A73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6" name="Google Shape;546;p137"/>
          <p:cNvSpPr txBox="1"/>
          <p:nvPr/>
        </p:nvSpPr>
        <p:spPr>
          <a:xfrm>
            <a:off x="144201" y="3411713"/>
            <a:ext cx="33243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유용민</a:t>
            </a:r>
            <a:endParaRPr sz="1300" dirty="0">
              <a:solidFill>
                <a:srgbClr val="434343"/>
              </a:solidFill>
              <a:latin typeface="+mn-ea"/>
              <a:ea typeface="+mn-ea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" grpId="0"/>
      <p:bldP spid="542" grpId="0"/>
      <p:bldP spid="5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38"/>
          <p:cNvSpPr txBox="1">
            <a:spLocks noGrp="1"/>
          </p:cNvSpPr>
          <p:nvPr>
            <p:ph type="title"/>
          </p:nvPr>
        </p:nvSpPr>
        <p:spPr>
          <a:xfrm>
            <a:off x="885775" y="2231550"/>
            <a:ext cx="6691500" cy="58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What is Flutter?</a:t>
            </a:r>
            <a:endParaRPr sz="2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39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Flutter ?</a:t>
            </a:r>
            <a:endParaRPr dirty="0"/>
          </a:p>
        </p:txBody>
      </p:sp>
      <p:sp>
        <p:nvSpPr>
          <p:cNvPr id="557" name="Google Shape;557;p139"/>
          <p:cNvSpPr txBox="1"/>
          <p:nvPr/>
        </p:nvSpPr>
        <p:spPr>
          <a:xfrm>
            <a:off x="3443100" y="1319700"/>
            <a:ext cx="5473500" cy="244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434343"/>
                </a:solidFill>
                <a:latin typeface="Google Sans" panose="020B0600000101010101" charset="0"/>
                <a:ea typeface="Google Sans" panose="020B0600000101010101" charset="0"/>
                <a:cs typeface="Google Sans" panose="020B0600000101010101" charset="0"/>
                <a:sym typeface="Google Sans"/>
              </a:rPr>
              <a:t>Flutter</a:t>
            </a:r>
            <a:r>
              <a:rPr lang="en-US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 </a:t>
            </a:r>
            <a:r>
              <a:rPr lang="ko-KR" altLang="en-US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는 차세대 </a:t>
            </a:r>
            <a:r>
              <a:rPr lang="en-US" altLang="ko-KR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Cross-Platform</a:t>
            </a:r>
            <a:r>
              <a:rPr lang="ko-KR" altLang="en-US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 개발 프레임워크로</a:t>
            </a:r>
            <a:r>
              <a:rPr lang="en-US" altLang="ko-KR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,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434343"/>
              </a:solidFill>
              <a:latin typeface="+mn-ea"/>
              <a:ea typeface="+mn-ea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34343"/>
                </a:solidFill>
                <a:latin typeface="Google Sans" panose="020B0600000101010101" charset="0"/>
                <a:ea typeface="Google Sans" panose="020B0600000101010101" charset="0"/>
                <a:cs typeface="Google Sans" panose="020B0600000101010101" charset="0"/>
                <a:sym typeface="Google Sans"/>
              </a:rPr>
              <a:t>Android</a:t>
            </a:r>
            <a:r>
              <a:rPr lang="ko-KR" altLang="en-US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와 </a:t>
            </a:r>
            <a:r>
              <a:rPr lang="en-US" altLang="ko-KR" sz="1600" dirty="0">
                <a:solidFill>
                  <a:srgbClr val="434343"/>
                </a:solidFill>
                <a:latin typeface="Google Sans" panose="020B0600000101010101" charset="0"/>
                <a:ea typeface="Google Sans" panose="020B0600000101010101" charset="0"/>
                <a:cs typeface="Google Sans" panose="020B0600000101010101" charset="0"/>
                <a:sym typeface="Google Sans"/>
              </a:rPr>
              <a:t>iOS</a:t>
            </a:r>
            <a:r>
              <a:rPr lang="en-US" altLang="ko-KR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 </a:t>
            </a:r>
            <a:r>
              <a:rPr lang="ko-KR" altLang="en-US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애플리케이션은 물론</a:t>
            </a:r>
            <a:r>
              <a:rPr lang="en-US" altLang="ko-KR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,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34343"/>
                </a:solidFill>
                <a:latin typeface="Google Sans" panose="020B0600000101010101" charset="0"/>
                <a:ea typeface="Google Sans" panose="020B0600000101010101" charset="0"/>
                <a:cs typeface="Google Sans" panose="020B0600000101010101" charset="0"/>
                <a:sym typeface="Google Sans"/>
              </a:rPr>
              <a:t>Windows</a:t>
            </a:r>
            <a:r>
              <a:rPr lang="ko-KR" altLang="en-US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나 </a:t>
            </a:r>
            <a:r>
              <a:rPr lang="en-US" altLang="ko-KR" sz="1600" dirty="0">
                <a:solidFill>
                  <a:srgbClr val="434343"/>
                </a:solidFill>
                <a:latin typeface="Google Sans" panose="020B0600000101010101" charset="0"/>
                <a:ea typeface="Google Sans" panose="020B0600000101010101" charset="0"/>
                <a:cs typeface="Google Sans" panose="020B0600000101010101" charset="0"/>
                <a:sym typeface="Google Sans"/>
              </a:rPr>
              <a:t>macOS</a:t>
            </a:r>
            <a:r>
              <a:rPr lang="en-US" altLang="ko-KR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 </a:t>
            </a:r>
            <a:r>
              <a:rPr lang="ko-KR" altLang="en-US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등의 데스크탑 프로그램</a:t>
            </a:r>
            <a:r>
              <a:rPr lang="en-US" altLang="ko-KR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,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그리고 웹 페이지까지 지원하여</a:t>
            </a:r>
            <a:endParaRPr lang="en-US" altLang="ko-KR" sz="1600" dirty="0">
              <a:solidFill>
                <a:srgbClr val="434343"/>
              </a:solidFill>
              <a:latin typeface="+mn-ea"/>
              <a:ea typeface="+mn-ea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434343"/>
              </a:solidFill>
              <a:latin typeface="+mn-ea"/>
              <a:ea typeface="+mn-ea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Dart</a:t>
            </a:r>
            <a:r>
              <a:rPr lang="ko-KR" altLang="en-US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 언어를 이용한 단 한번의 개발로</a:t>
            </a:r>
            <a:endParaRPr lang="en-US" altLang="ko-KR" sz="1600" dirty="0">
              <a:solidFill>
                <a:srgbClr val="434343"/>
              </a:solidFill>
              <a:latin typeface="+mn-ea"/>
              <a:ea typeface="+mn-ea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거의 모든 플랫폼에 대응하는 소프트웨어 개발 가능</a:t>
            </a:r>
            <a:endParaRPr sz="1600" dirty="0">
              <a:solidFill>
                <a:srgbClr val="434343"/>
              </a:solidFill>
              <a:latin typeface="+mn-ea"/>
              <a:ea typeface="+mn-ea"/>
              <a:cs typeface="Google Sans"/>
              <a:sym typeface="Google Sans"/>
            </a:endParaRPr>
          </a:p>
        </p:txBody>
      </p:sp>
      <p:pic>
        <p:nvPicPr>
          <p:cNvPr id="2050" name="Picture 2" descr="Flutter, 왜 선택하지 못했나">
            <a:extLst>
              <a:ext uri="{FF2B5EF4-FFF2-40B4-BE49-F238E27FC236}">
                <a16:creationId xmlns:a16="http://schemas.microsoft.com/office/drawing/2014/main" id="{75EDB8E9-D13A-AA20-84B1-E3BC28141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00" y="1319700"/>
            <a:ext cx="2650557" cy="265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uchsia — a next-gen OS from Google! | by Gautam Paul | Medium">
            <a:extLst>
              <a:ext uri="{FF2B5EF4-FFF2-40B4-BE49-F238E27FC236}">
                <a16:creationId xmlns:a16="http://schemas.microsoft.com/office/drawing/2014/main" id="{3CD5F319-DA04-D36E-274B-66DA54A0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82" y="508634"/>
            <a:ext cx="3098132" cy="227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lutter: a Portable UI Framework for Mobile, Web, Embedded, and Desktop |  by Ionic Firebase App | Ionic Firebase App | Medium">
            <a:extLst>
              <a:ext uri="{FF2B5EF4-FFF2-40B4-BE49-F238E27FC236}">
                <a16:creationId xmlns:a16="http://schemas.microsoft.com/office/drawing/2014/main" id="{82DE7CAD-9A82-44CB-84EB-8523F5A02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355" y="1044341"/>
            <a:ext cx="4047423" cy="324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08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40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Cross-Platform</a:t>
            </a:r>
            <a:endParaRPr dirty="0"/>
          </a:p>
        </p:txBody>
      </p:sp>
      <p:graphicFrame>
        <p:nvGraphicFramePr>
          <p:cNvPr id="564" name="Google Shape;564;p140"/>
          <p:cNvGraphicFramePr/>
          <p:nvPr>
            <p:extLst>
              <p:ext uri="{D42A27DB-BD31-4B8C-83A1-F6EECF244321}">
                <p14:modId xmlns:p14="http://schemas.microsoft.com/office/powerpoint/2010/main" val="616286764"/>
              </p:ext>
            </p:extLst>
          </p:nvPr>
        </p:nvGraphicFramePr>
        <p:xfrm>
          <a:off x="457200" y="2135476"/>
          <a:ext cx="8229600" cy="954352"/>
        </p:xfrm>
        <a:graphic>
          <a:graphicData uri="http://schemas.openxmlformats.org/drawingml/2006/table">
            <a:tbl>
              <a:tblPr>
                <a:noFill/>
                <a:tableStyleId>{8EE709B0-D16D-41AF-80E7-E20CF53E0020}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000" dirty="0">
                        <a:solidFill>
                          <a:srgbClr val="434343"/>
                        </a:solidFill>
                        <a:latin typeface="+mn-ea"/>
                        <a:ea typeface="+mn-ea"/>
                        <a:cs typeface="Google Sans"/>
                        <a:sym typeface="Google Sans"/>
                      </a:endParaRPr>
                    </a:p>
                  </a:txBody>
                  <a:tcPr marL="274325" marR="274325" marT="274325" marB="2743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dirty="0">
                        <a:solidFill>
                          <a:srgbClr val="4343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434343"/>
                        </a:solidFill>
                        <a:latin typeface="+mn-ea"/>
                        <a:ea typeface="+mn-ea"/>
                        <a:cs typeface="Google Sans"/>
                        <a:sym typeface="Google Sans"/>
                      </a:endParaRPr>
                    </a:p>
                  </a:txBody>
                  <a:tcPr marL="274325" marR="274325" marT="274325" marB="2743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4343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274325" marR="274325" marT="274325" marB="2743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DE6EC402-4F2F-20BE-D52E-3013E108D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" y="1266711"/>
            <a:ext cx="1397250" cy="121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Xamarin · GitHub">
            <a:extLst>
              <a:ext uri="{FF2B5EF4-FFF2-40B4-BE49-F238E27FC236}">
                <a16:creationId xmlns:a16="http://schemas.microsoft.com/office/drawing/2014/main" id="{6C6054C8-7017-B1F6-3C85-E8F2A6EAC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87" y="758168"/>
            <a:ext cx="2231494" cy="223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scade-platform/Nimble: Nimble is a lightweight native macOS editor  based on everything we love about our favorite editors and IDEs.">
            <a:extLst>
              <a:ext uri="{FF2B5EF4-FFF2-40B4-BE49-F238E27FC236}">
                <a16:creationId xmlns:a16="http://schemas.microsoft.com/office/drawing/2014/main" id="{2A822FCF-F030-AD50-689E-F42D1FE91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476" y="1266711"/>
            <a:ext cx="1250923" cy="125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C4B79E-A299-C1C2-6C8C-9E52A17B4899}"/>
              </a:ext>
            </a:extLst>
          </p:cNvPr>
          <p:cNvSpPr txBox="1"/>
          <p:nvPr/>
        </p:nvSpPr>
        <p:spPr>
          <a:xfrm>
            <a:off x="3265330" y="2643509"/>
            <a:ext cx="2372628" cy="1111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Xamarin</a:t>
            </a:r>
            <a:endParaRPr lang="ko-KR" altLang="en-US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1397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1000" b="0" i="0" u="none" strike="noStrike" cap="none" dirty="0">
                <a:solidFill>
                  <a:srgbClr val="434343"/>
                </a:solidFill>
                <a:latin typeface="+mn-ea"/>
                <a:ea typeface="Arial"/>
                <a:cs typeface="Google Sans"/>
                <a:sym typeface="Google Sans"/>
              </a:rPr>
              <a:t>C# </a:t>
            </a:r>
            <a:r>
              <a:rPr lang="ko-KR" altLang="en-US" sz="1000" b="0" i="0" u="none" strike="noStrike" cap="none" dirty="0">
                <a:solidFill>
                  <a:srgbClr val="434343"/>
                </a:solidFill>
                <a:latin typeface="+mn-ea"/>
                <a:ea typeface="Arial"/>
                <a:cs typeface="Google Sans"/>
                <a:sym typeface="Google Sans"/>
              </a:rPr>
              <a:t>언어를 이용</a:t>
            </a:r>
          </a:p>
          <a:p>
            <a:pPr marL="0" marR="1397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1000" b="0" i="0" u="none" strike="noStrike" cap="none" dirty="0" err="1">
                <a:solidFill>
                  <a:srgbClr val="434343"/>
                </a:solidFill>
                <a:latin typeface="+mn-ea"/>
                <a:ea typeface="Arial"/>
                <a:cs typeface="Google Sans"/>
                <a:sym typeface="Google Sans"/>
              </a:rPr>
              <a:t>.Net</a:t>
            </a:r>
            <a:r>
              <a:rPr lang="ko-KR" altLang="en-US" sz="1000" b="0" i="0" u="none" strike="noStrike" cap="none" dirty="0">
                <a:solidFill>
                  <a:srgbClr val="434343"/>
                </a:solidFill>
                <a:latin typeface="+mn-ea"/>
                <a:ea typeface="Arial"/>
                <a:cs typeface="Google Sans"/>
                <a:sym typeface="Google Sans"/>
              </a:rPr>
              <a:t> 프레임워크를 기반으로 모바일 애플리케이션을 개발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44699E-D1D9-0001-9991-1A85C5B8AD75}"/>
              </a:ext>
            </a:extLst>
          </p:cNvPr>
          <p:cNvSpPr txBox="1"/>
          <p:nvPr/>
        </p:nvSpPr>
        <p:spPr>
          <a:xfrm>
            <a:off x="509420" y="2643509"/>
            <a:ext cx="2526042" cy="1111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React Native</a:t>
            </a:r>
            <a:endParaRPr lang="ko-KR" altLang="en-US" dirty="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1397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가장 보편적으로 알려진 크로스플랫폼 프레임워크</a:t>
            </a:r>
          </a:p>
          <a:p>
            <a:pPr marL="0" marR="13970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000" b="0" i="0" u="none" strike="noStrike" cap="none" dirty="0">
                <a:solidFill>
                  <a:srgbClr val="434343"/>
                </a:solidFill>
                <a:latin typeface="+mn-ea"/>
                <a:ea typeface="Arial"/>
                <a:cs typeface="Google Sans"/>
                <a:sym typeface="Google Sans"/>
              </a:rPr>
              <a:t>JS</a:t>
            </a:r>
            <a:r>
              <a:rPr lang="ko-KR" altLang="en-US" sz="1000" b="0" i="0" u="none" strike="noStrike" cap="none" dirty="0">
                <a:solidFill>
                  <a:srgbClr val="434343"/>
                </a:solidFill>
                <a:latin typeface="+mn-ea"/>
                <a:ea typeface="Arial"/>
                <a:cs typeface="Google Sans"/>
                <a:sym typeface="Google Sans"/>
              </a:rPr>
              <a:t>를 이용한 </a:t>
            </a:r>
            <a:r>
              <a:rPr lang="en-US" altLang="ko-KR" sz="10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React.JS</a:t>
            </a:r>
            <a:r>
              <a:rPr lang="ko-KR" altLang="en-US" sz="10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 와 동일한 문법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F030B4-EF0C-0F26-DC3A-077147674BC0}"/>
              </a:ext>
            </a:extLst>
          </p:cNvPr>
          <p:cNvSpPr txBox="1"/>
          <p:nvPr/>
        </p:nvSpPr>
        <p:spPr>
          <a:xfrm>
            <a:off x="5798170" y="2643509"/>
            <a:ext cx="2413535" cy="1111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Scade</a:t>
            </a:r>
            <a:endParaRPr lang="ko-KR" altLang="en-US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1397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비교적 잘 알려지지 않은 프레임워크</a:t>
            </a:r>
          </a:p>
          <a:p>
            <a:pPr marL="0" marR="1397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Swift </a:t>
            </a:r>
            <a:r>
              <a:rPr lang="ko-KR" altLang="en-US" sz="10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언어로 </a:t>
            </a:r>
            <a:r>
              <a:rPr lang="en-US" altLang="ko-KR" sz="10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Android</a:t>
            </a:r>
            <a:r>
              <a:rPr lang="ko-KR" altLang="en-US" sz="10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와 </a:t>
            </a:r>
            <a:r>
              <a:rPr lang="en-US" altLang="ko-KR" sz="10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iOS </a:t>
            </a:r>
            <a:r>
              <a:rPr lang="ko-KR" altLang="en-US" sz="1000" b="0" i="0" u="none" strike="noStrike" cap="none" dirty="0">
                <a:solidFill>
                  <a:srgbClr val="434343"/>
                </a:solidFill>
                <a:latin typeface="+mn-ea"/>
                <a:ea typeface="Arial"/>
                <a:cs typeface="Google Sans"/>
                <a:sym typeface="Google Sans"/>
              </a:rPr>
              <a:t>애플리케이션을</a:t>
            </a:r>
            <a:r>
              <a:rPr lang="ko-KR" altLang="en-US" sz="10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 한번에 개발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39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So,</a:t>
            </a:r>
            <a:r>
              <a:rPr lang="ko-KR" altLang="en-US" dirty="0"/>
              <a:t> </a:t>
            </a:r>
            <a:r>
              <a:rPr lang="en-US" altLang="ko-KR" dirty="0"/>
              <a:t>Why</a:t>
            </a:r>
            <a:r>
              <a:rPr lang="ko-KR" altLang="en-US" dirty="0"/>
              <a:t> </a:t>
            </a:r>
            <a:r>
              <a:rPr lang="en" dirty="0"/>
              <a:t>Flutter ?</a:t>
            </a:r>
            <a:endParaRPr dirty="0"/>
          </a:p>
        </p:txBody>
      </p:sp>
      <p:sp>
        <p:nvSpPr>
          <p:cNvPr id="557" name="Google Shape;557;p139"/>
          <p:cNvSpPr txBox="1"/>
          <p:nvPr/>
        </p:nvSpPr>
        <p:spPr>
          <a:xfrm>
            <a:off x="3443100" y="1319700"/>
            <a:ext cx="5473500" cy="209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434343"/>
                </a:solidFill>
                <a:latin typeface="Google Sans" panose="020B0600000101010101" charset="0"/>
                <a:ea typeface="Google Sans" panose="020B0600000101010101" charset="0"/>
                <a:cs typeface="Google Sans" panose="020B0600000101010101" charset="0"/>
                <a:sym typeface="Google Sans"/>
              </a:rPr>
              <a:t>Google</a:t>
            </a:r>
            <a:r>
              <a:rPr lang="ko-KR" altLang="en-US" sz="1200" dirty="0">
                <a:solidFill>
                  <a:srgbClr val="434343"/>
                </a:solidFill>
                <a:latin typeface="+mn-ea"/>
                <a:ea typeface="+mn-ea"/>
                <a:cs typeface="Google Sans" panose="020B0600000101010101" charset="0"/>
                <a:sym typeface="Google Sans"/>
              </a:rPr>
              <a:t>이 자체적으로 개발한 </a:t>
            </a:r>
            <a:r>
              <a:rPr lang="en-US" altLang="ko-KR" sz="1200" b="1" dirty="0" err="1">
                <a:solidFill>
                  <a:srgbClr val="434343"/>
                </a:solidFill>
                <a:latin typeface="Google Sans" panose="020B0600000101010101" charset="0"/>
                <a:ea typeface="Google Sans" panose="020B0600000101010101" charset="0"/>
                <a:cs typeface="Google Sans" panose="020B0600000101010101" charset="0"/>
                <a:sym typeface="Google Sans"/>
              </a:rPr>
              <a:t>Skia</a:t>
            </a:r>
            <a:r>
              <a:rPr lang="en-US" altLang="ko-KR" sz="1200" b="1" dirty="0">
                <a:solidFill>
                  <a:srgbClr val="434343"/>
                </a:solidFill>
                <a:latin typeface="+mn-ea"/>
                <a:ea typeface="+mn-ea"/>
                <a:cs typeface="Google Sans" panose="020B0600000101010101" charset="0"/>
                <a:sym typeface="Google Sans"/>
              </a:rPr>
              <a:t> </a:t>
            </a:r>
            <a:r>
              <a:rPr lang="ko-KR" altLang="en-US" sz="1200" dirty="0">
                <a:solidFill>
                  <a:srgbClr val="434343"/>
                </a:solidFill>
                <a:latin typeface="+mn-ea"/>
                <a:ea typeface="+mn-ea"/>
                <a:cs typeface="Google Sans" panose="020B0600000101010101" charset="0"/>
                <a:sym typeface="Google Sans"/>
              </a:rPr>
              <a:t>그래픽 엔진을 활용</a:t>
            </a:r>
            <a:endParaRPr lang="en-US" altLang="ko-KR" sz="1200" dirty="0">
              <a:solidFill>
                <a:srgbClr val="434343"/>
              </a:solidFill>
              <a:latin typeface="+mn-ea"/>
              <a:ea typeface="+mn-ea"/>
              <a:cs typeface="Google Sans" panose="020B0600000101010101" charset="0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+mn-ea"/>
                <a:ea typeface="+mn-ea"/>
                <a:cs typeface="Google Sans" panose="020B0600000101010101" charset="0"/>
                <a:sym typeface="Google Sans"/>
              </a:rPr>
              <a:t>-&gt; </a:t>
            </a:r>
            <a:r>
              <a:rPr lang="en-US" sz="1200" dirty="0">
                <a:sym typeface="Google Sans"/>
              </a:rPr>
              <a:t>React Native</a:t>
            </a:r>
            <a:r>
              <a:rPr lang="ko-KR" altLang="en-US" sz="1200" dirty="0">
                <a:solidFill>
                  <a:srgbClr val="434343"/>
                </a:solidFill>
                <a:latin typeface="+mn-ea"/>
                <a:ea typeface="+mn-ea"/>
                <a:cs typeface="Google Sans" panose="020B0600000101010101" charset="0"/>
                <a:sym typeface="Google Sans"/>
              </a:rPr>
              <a:t>에 대비하여</a:t>
            </a:r>
            <a:r>
              <a:rPr lang="en-US" altLang="ko-KR" sz="1200" dirty="0">
                <a:solidFill>
                  <a:srgbClr val="434343"/>
                </a:solidFill>
                <a:latin typeface="+mn-ea"/>
                <a:ea typeface="+mn-ea"/>
                <a:cs typeface="Google Sans" panose="020B0600000101010101" charset="0"/>
                <a:sym typeface="Google Sans"/>
              </a:rPr>
              <a:t>, </a:t>
            </a:r>
            <a:r>
              <a:rPr lang="en-US" altLang="ko-KR" sz="1200" dirty="0">
                <a:solidFill>
                  <a:srgbClr val="434343"/>
                </a:solidFill>
                <a:latin typeface="Google Sans" panose="020B0600000101010101" charset="0"/>
                <a:ea typeface="Google Sans" panose="020B0600000101010101" charset="0"/>
                <a:cs typeface="Google Sans" panose="020B0600000101010101" charset="0"/>
                <a:sym typeface="Google Sans"/>
              </a:rPr>
              <a:t>UI</a:t>
            </a:r>
            <a:r>
              <a:rPr lang="en-US" altLang="ko-KR" sz="1200" dirty="0">
                <a:solidFill>
                  <a:srgbClr val="434343"/>
                </a:solidFill>
                <a:latin typeface="+mn-ea"/>
                <a:ea typeface="+mn-ea"/>
                <a:cs typeface="Google Sans" panose="020B0600000101010101" charset="0"/>
                <a:sym typeface="Google Sans"/>
              </a:rPr>
              <a:t> </a:t>
            </a:r>
            <a:r>
              <a:rPr lang="ko-KR" altLang="en-US" sz="1200" dirty="0">
                <a:solidFill>
                  <a:srgbClr val="434343"/>
                </a:solidFill>
                <a:latin typeface="+mn-ea"/>
                <a:ea typeface="+mn-ea"/>
                <a:cs typeface="Google Sans" panose="020B0600000101010101" charset="0"/>
                <a:sym typeface="Google Sans"/>
              </a:rPr>
              <a:t>렌더링 성능이 매우 뛰어남</a:t>
            </a:r>
            <a:endParaRPr lang="en-US" altLang="ko-KR" sz="1200" dirty="0">
              <a:solidFill>
                <a:srgbClr val="434343"/>
              </a:solidFill>
              <a:latin typeface="+mn-ea"/>
              <a:ea typeface="+mn-ea"/>
              <a:cs typeface="Google Sans" panose="020B0600000101010101" charset="0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434343"/>
              </a:solidFill>
              <a:latin typeface="+mn-ea"/>
              <a:ea typeface="+mn-ea"/>
              <a:cs typeface="Google Sans" panose="020B0600000101010101" charset="0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다른 </a:t>
            </a:r>
            <a:r>
              <a:rPr lang="en-US" altLang="ko-KR" sz="12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Cross-Platform </a:t>
            </a:r>
            <a:r>
              <a:rPr lang="ko-KR" altLang="en-US" sz="12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프레임워크와 달리</a:t>
            </a:r>
            <a:r>
              <a:rPr lang="en-US" altLang="ko-KR" sz="12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, </a:t>
            </a:r>
            <a:r>
              <a:rPr lang="ko-KR" altLang="en-US" sz="12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웹이 아닌 앱의 형태에 기반</a:t>
            </a:r>
            <a:endParaRPr lang="en-US" altLang="ko-KR" sz="1200" dirty="0">
              <a:solidFill>
                <a:srgbClr val="434343"/>
              </a:solidFill>
              <a:latin typeface="+mn-ea"/>
              <a:ea typeface="+mn-ea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-&gt; </a:t>
            </a:r>
            <a:r>
              <a:rPr lang="ko-KR" altLang="en-US" sz="12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모바일 개발에 적합</a:t>
            </a:r>
            <a:endParaRPr lang="en-US" altLang="ko-KR" sz="1200" dirty="0">
              <a:solidFill>
                <a:srgbClr val="434343"/>
              </a:solidFill>
              <a:latin typeface="+mn-ea"/>
              <a:ea typeface="+mn-ea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+mn-ea"/>
              <a:ea typeface="+mn-ea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Android</a:t>
            </a:r>
            <a:r>
              <a:rPr lang="ko-KR" altLang="en-US" sz="12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의 </a:t>
            </a:r>
            <a:r>
              <a:rPr lang="en-US" altLang="ko-KR" sz="12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Material </a:t>
            </a:r>
            <a:r>
              <a:rPr lang="ko-KR" altLang="en-US" sz="12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디자인과 </a:t>
            </a:r>
            <a:r>
              <a:rPr lang="en-US" altLang="ko-KR" sz="12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iOS</a:t>
            </a:r>
            <a:r>
              <a:rPr lang="ko-KR" altLang="en-US" sz="12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의 </a:t>
            </a:r>
            <a:r>
              <a:rPr lang="en-US" altLang="ko-KR" sz="12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Cupertino </a:t>
            </a:r>
            <a:r>
              <a:rPr lang="ko-KR" altLang="en-US" sz="12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디자인 라이브러리를 기본적으로 모두 지원</a:t>
            </a:r>
            <a:endParaRPr lang="en-US" altLang="ko-KR" sz="1200" dirty="0">
              <a:solidFill>
                <a:srgbClr val="434343"/>
              </a:solidFill>
              <a:latin typeface="+mn-ea"/>
              <a:ea typeface="+mn-ea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-&gt; </a:t>
            </a:r>
            <a:r>
              <a:rPr lang="ko-KR" altLang="en-US" sz="12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사용자의 관점에서 네이티브 앱과 다름없는 </a:t>
            </a:r>
            <a:r>
              <a:rPr lang="en-US" altLang="ko-KR" sz="12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UX </a:t>
            </a:r>
            <a:r>
              <a:rPr lang="ko-KR" altLang="en-US" sz="1200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구현 가능</a:t>
            </a:r>
            <a:endParaRPr sz="1200" dirty="0">
              <a:solidFill>
                <a:srgbClr val="434343"/>
              </a:solidFill>
              <a:latin typeface="+mn-ea"/>
              <a:ea typeface="+mn-ea"/>
              <a:cs typeface="Google Sans"/>
              <a:sym typeface="Google Sans"/>
            </a:endParaRPr>
          </a:p>
        </p:txBody>
      </p:sp>
      <p:pic>
        <p:nvPicPr>
          <p:cNvPr id="2050" name="Picture 2" descr="Flutter, 왜 선택하지 못했나">
            <a:extLst>
              <a:ext uri="{FF2B5EF4-FFF2-40B4-BE49-F238E27FC236}">
                <a16:creationId xmlns:a16="http://schemas.microsoft.com/office/drawing/2014/main" id="{75EDB8E9-D13A-AA20-84B1-E3BC28141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00" y="1319700"/>
            <a:ext cx="2650557" cy="265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53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39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Flutter? Where?</a:t>
            </a:r>
            <a:endParaRPr dirty="0"/>
          </a:p>
        </p:txBody>
      </p:sp>
      <p:sp>
        <p:nvSpPr>
          <p:cNvPr id="557" name="Google Shape;557;p139"/>
          <p:cNvSpPr txBox="1"/>
          <p:nvPr/>
        </p:nvSpPr>
        <p:spPr>
          <a:xfrm>
            <a:off x="3129875" y="1314014"/>
            <a:ext cx="54735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네이버 지식</a:t>
            </a:r>
            <a:r>
              <a:rPr lang="en-US" altLang="ko-KR" dirty="0" err="1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iN</a:t>
            </a:r>
            <a:r>
              <a:rPr lang="en-US" altLang="ko-KR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 : </a:t>
            </a:r>
            <a:r>
              <a:rPr lang="en-US" altLang="ko-KR" dirty="0">
                <a:solidFill>
                  <a:srgbClr val="434343"/>
                </a:solidFill>
                <a:latin typeface="Google Sans" panose="020B0600000101010101" charset="0"/>
                <a:ea typeface="Google Sans" panose="020B0600000101010101" charset="0"/>
                <a:cs typeface="Google Sans" panose="020B0600000101010101" charset="0"/>
                <a:sym typeface="Google Sans"/>
              </a:rPr>
              <a:t>Android / iOS </a:t>
            </a:r>
            <a:r>
              <a:rPr lang="ko-KR" altLang="en-US" dirty="0">
                <a:solidFill>
                  <a:srgbClr val="434343"/>
                </a:solidFill>
                <a:latin typeface="+mn-ea"/>
                <a:ea typeface="+mn-ea"/>
                <a:cs typeface="Google Sans"/>
                <a:sym typeface="Google Sans"/>
              </a:rPr>
              <a:t>애플리케이션</a:t>
            </a:r>
            <a:endParaRPr lang="en-US" dirty="0">
              <a:solidFill>
                <a:srgbClr val="434343"/>
              </a:solidFill>
              <a:latin typeface="+mn-ea"/>
              <a:ea typeface="+mn-ea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434343"/>
                </a:solidFill>
                <a:latin typeface="Google Sans" panose="020B0600000101010101" charset="0"/>
                <a:ea typeface="Google Sans" panose="020B0600000101010101" charset="0"/>
                <a:cs typeface="Google Sans" panose="020B0600000101010101" charset="0"/>
                <a:sym typeface="Google Sans"/>
              </a:rPr>
              <a:t>Todo</a:t>
            </a:r>
            <a:r>
              <a:rPr lang="en-US" dirty="0">
                <a:solidFill>
                  <a:srgbClr val="434343"/>
                </a:solidFill>
                <a:latin typeface="Google Sans" panose="020B0600000101010101" charset="0"/>
                <a:ea typeface="Google Sans" panose="020B0600000101010101" charset="0"/>
                <a:cs typeface="Google Sans" panose="020B0600000101010101" charset="0"/>
                <a:sym typeface="Google Sans"/>
              </a:rPr>
              <a:t> Mate : Android / iOS / macOS / Web</a:t>
            </a:r>
            <a:endParaRPr dirty="0">
              <a:solidFill>
                <a:srgbClr val="434343"/>
              </a:solidFill>
              <a:latin typeface="Google Sans" panose="020B0600000101010101" charset="0"/>
              <a:ea typeface="Google Sans" panose="020B0600000101010101" charset="0"/>
              <a:cs typeface="Google Sans" panose="020B0600000101010101" charset="0"/>
              <a:sym typeface="Google Sans"/>
            </a:endParaRPr>
          </a:p>
        </p:txBody>
      </p:sp>
      <p:pic>
        <p:nvPicPr>
          <p:cNvPr id="2050" name="Picture 2" descr="Flutter, 왜 선택하지 못했나">
            <a:extLst>
              <a:ext uri="{FF2B5EF4-FFF2-40B4-BE49-F238E27FC236}">
                <a16:creationId xmlns:a16="http://schemas.microsoft.com/office/drawing/2014/main" id="{75EDB8E9-D13A-AA20-84B1-E3BC28141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00" y="1319700"/>
            <a:ext cx="2650557" cy="265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9B8858-F03E-044E-BB66-2463E7732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633" y="2156769"/>
            <a:ext cx="1175739" cy="24821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B1D3E8-8784-8492-5D37-A673A6128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657" y="2156769"/>
            <a:ext cx="1143683" cy="24764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C5D3C8-EEA3-679C-E672-7B76A3073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625" y="2159599"/>
            <a:ext cx="3086419" cy="247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9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333</Words>
  <Application>Microsoft Office PowerPoint</Application>
  <PresentationFormat>화면 슬라이드 쇼(16:9)</PresentationFormat>
  <Paragraphs>64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Google Sans</vt:lpstr>
      <vt:lpstr>Helvetica Neue</vt:lpstr>
      <vt:lpstr>Open Sans Light</vt:lpstr>
      <vt:lpstr>Roboto Light</vt:lpstr>
      <vt:lpstr>Roboto</vt:lpstr>
      <vt:lpstr>Arial</vt:lpstr>
      <vt:lpstr>맑은 고딕</vt:lpstr>
      <vt:lpstr>Roboto Mono</vt:lpstr>
      <vt:lpstr>Roboto Mono Light</vt:lpstr>
      <vt:lpstr>Simple Light</vt:lpstr>
      <vt:lpstr>Simple Light</vt:lpstr>
      <vt:lpstr>GDSC CAU Flutter Project</vt:lpstr>
      <vt:lpstr>Contents</vt:lpstr>
      <vt:lpstr>PowerPoint 프레젠테이션</vt:lpstr>
      <vt:lpstr>What is Flutter?</vt:lpstr>
      <vt:lpstr>Flutter ?</vt:lpstr>
      <vt:lpstr>PowerPoint 프레젠테이션</vt:lpstr>
      <vt:lpstr>Cross-Platform</vt:lpstr>
      <vt:lpstr>So, Why Flutter ?</vt:lpstr>
      <vt:lpstr>Flutter? Where?</vt:lpstr>
      <vt:lpstr>So, What are we Making?</vt:lpstr>
      <vt:lpstr>CAU Helper</vt:lpstr>
      <vt:lpstr>What did we do?</vt:lpstr>
      <vt:lpstr>For Flutter Application</vt:lpstr>
      <vt:lpstr>For Back-End</vt:lpstr>
      <vt:lpstr>TODO</vt:lpstr>
      <vt:lpstr>TODO …Coding, Coding… And more Coding</vt:lpstr>
      <vt:lpstr>Naver D2 지식iN 서비스 Flutter 개발 후기 https://d2.naver.com/helloworld/3384599 관부가세 관련 서비스 Flutter 앱 개발 후기 https://brunch.co.kr/@tilltue/56 마이비스킷 Flutter 앱 개발 후기 https://beomseok95.tistory.com/322 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GDSC CAU Flutter Project</dc:title>
  <cp:lastModifiedBy>유 용민</cp:lastModifiedBy>
  <cp:revision>28</cp:revision>
  <dcterms:modified xsi:type="dcterms:W3CDTF">2022-11-10T02:18:36Z</dcterms:modified>
</cp:coreProperties>
</file>